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6" r:id="rId2"/>
  </p:sldMasterIdLst>
  <p:notesMasterIdLst>
    <p:notesMasterId r:id="rId25"/>
  </p:notesMasterIdLst>
  <p:sldIdLst>
    <p:sldId id="271" r:id="rId3"/>
    <p:sldId id="272" r:id="rId4"/>
    <p:sldId id="275" r:id="rId5"/>
    <p:sldId id="274" r:id="rId6"/>
    <p:sldId id="276" r:id="rId7"/>
    <p:sldId id="278" r:id="rId8"/>
    <p:sldId id="279" r:id="rId9"/>
    <p:sldId id="277" r:id="rId10"/>
    <p:sldId id="267" r:id="rId11"/>
    <p:sldId id="257" r:id="rId12"/>
    <p:sldId id="262" r:id="rId13"/>
    <p:sldId id="264" r:id="rId14"/>
    <p:sldId id="281" r:id="rId15"/>
    <p:sldId id="282" r:id="rId16"/>
    <p:sldId id="283" r:id="rId17"/>
    <p:sldId id="261" r:id="rId18"/>
    <p:sldId id="265" r:id="rId19"/>
    <p:sldId id="266" r:id="rId20"/>
    <p:sldId id="269" r:id="rId21"/>
    <p:sldId id="270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Allen" initials="BA" lastIdx="1" clrIdx="0">
    <p:extLst>
      <p:ext uri="{19B8F6BF-5375-455C-9EA6-DF929625EA0E}">
        <p15:presenceInfo xmlns:p15="http://schemas.microsoft.com/office/powerpoint/2012/main" userId="S-1-5-21-220523388-1214440339-839522115-9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6" autoAdjust="0"/>
    <p:restoredTop sz="85417" autoAdjust="0"/>
  </p:normalViewPr>
  <p:slideViewPr>
    <p:cSldViewPr snapToGrid="0">
      <p:cViewPr varScale="1">
        <p:scale>
          <a:sx n="98" d="100"/>
          <a:sy n="98" d="100"/>
        </p:scale>
        <p:origin x="18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AAD9-17FE-478B-96EF-36109C6E43FC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0CBD0-DFC8-48CA-928A-F1C696FD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Presents pavement and bridge ages and conditions</a:t>
            </a:r>
          </a:p>
          <a:p>
            <a:r>
              <a:rPr lang="en-US" dirty="0"/>
              <a:t>Estimates the value of these assets</a:t>
            </a:r>
          </a:p>
          <a:p>
            <a:r>
              <a:rPr lang="en-US" dirty="0"/>
              <a:t>Describes current average costs for the types of preservation, maintenance, repair and rehabilitation projects executed in KY</a:t>
            </a:r>
          </a:p>
          <a:p>
            <a:r>
              <a:rPr lang="en-US" dirty="0"/>
              <a:t>Uses data from </a:t>
            </a:r>
            <a:r>
              <a:rPr lang="en-US" dirty="0" err="1"/>
              <a:t>BrM</a:t>
            </a:r>
            <a:r>
              <a:rPr lang="en-US" dirty="0"/>
              <a:t>, PMS, NBI, Planning, Budget, and Fiscal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0CBD0-DFC8-48CA-928A-F1C696FD09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9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Looked at the ages of our assets, their conditions, and our current spending patterns to determine: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What strategy provides the best long-term conditions?</a:t>
            </a:r>
          </a:p>
          <a:p>
            <a:r>
              <a:rPr lang="en-US" dirty="0"/>
              <a:t>Compared multiple strategies at the same budget level</a:t>
            </a:r>
          </a:p>
          <a:p>
            <a:r>
              <a:rPr lang="en-US" dirty="0"/>
              <a:t>SMEs include</a:t>
            </a:r>
          </a:p>
          <a:p>
            <a:pPr lvl="1"/>
            <a:r>
              <a:rPr lang="en-US" dirty="0"/>
              <a:t>Core Team</a:t>
            </a:r>
          </a:p>
          <a:p>
            <a:pPr lvl="1"/>
            <a:r>
              <a:rPr lang="en-US" dirty="0"/>
              <a:t>Bridge Management Team</a:t>
            </a:r>
          </a:p>
          <a:p>
            <a:pPr lvl="1"/>
            <a:r>
              <a:rPr lang="en-US" dirty="0"/>
              <a:t>Pavement Management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0CBD0-DFC8-48CA-928A-F1C696FD09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3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10-year plan has to be approved by 136 folks every 2 years after we have the support of the Executive leadership and the Governor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0CBD0-DFC8-48CA-928A-F1C696FD09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3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2"/>
            <a:ext cx="9144000" cy="1470025"/>
          </a:xfrm>
        </p:spPr>
        <p:txBody>
          <a:bodyPr/>
          <a:lstStyle>
            <a:lvl1pPr>
              <a:defRPr sz="315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4038600"/>
          </a:xfrm>
        </p:spPr>
        <p:txBody>
          <a:bodyPr/>
          <a:lstStyle>
            <a:lvl1pPr marL="0" indent="0" algn="ctr">
              <a:buNone/>
              <a:defRPr sz="27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1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3419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6831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46831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192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>
            <a:lvl1pPr algn="ctr">
              <a:defRPr sz="4000" b="1" baseline="0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1923604"/>
          </a:xfrm>
        </p:spPr>
        <p:txBody>
          <a:bodyPr wrap="square">
            <a:spAutoFit/>
          </a:bodyPr>
          <a:lstStyle>
            <a:lvl1pPr marL="257175" indent="-257175"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3200"/>
            </a:lvl1pPr>
            <a:lvl2pPr marL="557213" indent="-214313"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buFont typeface="Courier New" panose="02070309020205020404" pitchFamily="49" charset="0"/>
              <a:buChar char="–"/>
              <a:defRPr sz="2800"/>
            </a:lvl2pPr>
            <a:lvl3pPr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defRPr sz="2400"/>
            </a:lvl3pPr>
            <a:lvl4pPr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defRPr sz="2000"/>
            </a:lvl4pPr>
            <a:lvl5pPr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845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0804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6831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46831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9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59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full page picture</a:t>
            </a:r>
          </a:p>
        </p:txBody>
      </p:sp>
    </p:spTree>
    <p:extLst>
      <p:ext uri="{BB962C8B-B14F-4D97-AF65-F5344CB8AC3E}">
        <p14:creationId xmlns:p14="http://schemas.microsoft.com/office/powerpoint/2010/main" val="16283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860035-84EB-4943-8C4C-84A6409C0E6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197299-54CD-481E-A434-48C6F7D6C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7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2"/>
            <a:ext cx="9144000" cy="1470025"/>
          </a:xfrm>
        </p:spPr>
        <p:txBody>
          <a:bodyPr/>
          <a:lstStyle>
            <a:lvl1pPr>
              <a:defRPr sz="315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4038600"/>
          </a:xfrm>
        </p:spPr>
        <p:txBody>
          <a:bodyPr/>
          <a:lstStyle>
            <a:lvl1pPr marL="0" indent="0" algn="ctr">
              <a:buNone/>
              <a:defRPr sz="27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>
            <a:lvl1pPr algn="ctr">
              <a:defRPr sz="3000" b="1" baseline="0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1523494"/>
          </a:xfrm>
        </p:spPr>
        <p:txBody>
          <a:bodyPr wrap="square">
            <a:spAutoFit/>
          </a:bodyPr>
          <a:lstStyle>
            <a:lvl1pPr marL="257175" indent="-257175"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400"/>
            </a:lvl1pPr>
            <a:lvl2pPr marL="557213" indent="-214313"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buFont typeface="Courier New" panose="02070309020205020404" pitchFamily="49" charset="0"/>
              <a:buChar char="–"/>
              <a:defRPr sz="2100"/>
            </a:lvl2pPr>
            <a:lvl3pPr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defRPr sz="1800"/>
            </a:lvl3pPr>
            <a:lvl4pPr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defRPr sz="1500"/>
            </a:lvl4pPr>
            <a:lvl5pPr>
              <a:lnSpc>
                <a:spcPct val="100000"/>
              </a:lnSpc>
              <a:spcBef>
                <a:spcPts val="576"/>
              </a:spcBef>
              <a:buClr>
                <a:srgbClr val="00B050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8475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837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9823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B0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Courier New" panose="02070309020205020404" pitchFamily="49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496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00B0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Courier New" panose="02070309020205020404" pitchFamily="49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8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t.state.oh.us/AssetManagement/preservation/Pages/Preservation-Video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FF"/>
                </a:solidFill>
              </a:rPr>
              <a:t>KYTC TAMP Development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b="0" dirty="0">
              <a:solidFill>
                <a:srgbClr val="00B050"/>
              </a:solidFill>
            </a:endParaRPr>
          </a:p>
          <a:p>
            <a:r>
              <a:rPr lang="en-US" b="0" dirty="0"/>
              <a:t>Annual Section Engineer Conference</a:t>
            </a:r>
          </a:p>
          <a:p>
            <a:r>
              <a:rPr lang="en-US" b="0" dirty="0"/>
              <a:t>February 8, 2018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6" y="2317381"/>
            <a:ext cx="4267200" cy="197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41" y="5927063"/>
            <a:ext cx="2993133" cy="5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4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 Chapters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40" y="1475740"/>
            <a:ext cx="6515100" cy="4493538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Objectives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Inventory and Condition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Life Cycle Plan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Risk Analysis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Financial Plan and 10 Year Investment Strategy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Planned Enhancements</a:t>
            </a: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>
            <a:off x="383540" y="3722509"/>
            <a:ext cx="78155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197600" y="1889760"/>
            <a:ext cx="10160" cy="1832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92240" y="2438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Drafts Submitted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3540" y="5368429"/>
            <a:ext cx="78155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97600" y="3722509"/>
            <a:ext cx="30480" cy="1645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8280" y="407309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89849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620"/>
            <a:ext cx="8229600" cy="1646605"/>
          </a:xfrm>
        </p:spPr>
        <p:txBody>
          <a:bodyPr/>
          <a:lstStyle/>
          <a:p>
            <a:r>
              <a:rPr lang="en-US" dirty="0"/>
              <a:t>Public facing document </a:t>
            </a:r>
          </a:p>
          <a:p>
            <a:r>
              <a:rPr lang="en-US" dirty="0"/>
              <a:t>Accompanying guidance document that will include more detailed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5604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3980"/>
            <a:ext cx="8229600" cy="3693319"/>
          </a:xfrm>
        </p:spPr>
        <p:txBody>
          <a:bodyPr/>
          <a:lstStyle/>
          <a:p>
            <a:r>
              <a:rPr lang="en-US" dirty="0"/>
              <a:t>Describes how KYTC manages pavements and bridges.</a:t>
            </a:r>
          </a:p>
          <a:p>
            <a:r>
              <a:rPr lang="en-US" dirty="0"/>
              <a:t>Meets Federal requirements (23 CFR 515 and 23 CFR 667)</a:t>
            </a:r>
          </a:p>
          <a:p>
            <a:r>
              <a:rPr lang="en-US" dirty="0"/>
              <a:t>Connects pavement and bridge management to 6 year plan, long range plan, and the new SHIFT process</a:t>
            </a:r>
          </a:p>
        </p:txBody>
      </p:sp>
    </p:spTree>
    <p:extLst>
      <p:ext uri="{BB962C8B-B14F-4D97-AF65-F5344CB8AC3E}">
        <p14:creationId xmlns:p14="http://schemas.microsoft.com/office/powerpoint/2010/main" val="221709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and Condition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1187"/>
          <a:stretch/>
        </p:blipFill>
        <p:spPr>
          <a:xfrm>
            <a:off x="646310" y="1338394"/>
            <a:ext cx="3316089" cy="4584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42474"/>
            <a:ext cx="296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Mileage by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579"/>
          <a:stretch/>
        </p:blipFill>
        <p:spPr>
          <a:xfrm>
            <a:off x="3657125" y="1738481"/>
            <a:ext cx="5486875" cy="3128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1959" y="4871740"/>
            <a:ext cx="460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MP System Condition Trends</a:t>
            </a:r>
          </a:p>
        </p:txBody>
      </p:sp>
    </p:spTree>
    <p:extLst>
      <p:ext uri="{BB962C8B-B14F-4D97-AF65-F5344CB8AC3E}">
        <p14:creationId xmlns:p14="http://schemas.microsoft.com/office/powerpoint/2010/main" val="52831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1077218"/>
          </a:xfrm>
        </p:spPr>
        <p:txBody>
          <a:bodyPr/>
          <a:lstStyle/>
          <a:p>
            <a:r>
              <a:rPr lang="en-US" dirty="0"/>
              <a:t>Considers strategies that reduce the annual cost of preserving the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6767"/>
          <a:stretch/>
        </p:blipFill>
        <p:spPr>
          <a:xfrm>
            <a:off x="1513840" y="2398799"/>
            <a:ext cx="5638799" cy="45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1077218"/>
          </a:xfrm>
        </p:spPr>
        <p:txBody>
          <a:bodyPr/>
          <a:lstStyle/>
          <a:p>
            <a:r>
              <a:rPr lang="en-US" dirty="0"/>
              <a:t>What uncertainties may prevent us from achieving our goals?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89"/>
          <a:stretch/>
        </p:blipFill>
        <p:spPr>
          <a:xfrm>
            <a:off x="1627833" y="2616626"/>
            <a:ext cx="6149591" cy="41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154984"/>
          </a:xfrm>
        </p:spPr>
        <p:txBody>
          <a:bodyPr/>
          <a:lstStyle/>
          <a:p>
            <a:r>
              <a:rPr lang="en-US" dirty="0"/>
              <a:t>The current budget process –Other risks include:</a:t>
            </a:r>
          </a:p>
          <a:p>
            <a:pPr lvl="1"/>
            <a:r>
              <a:rPr lang="en-US" dirty="0"/>
              <a:t>Funding uncertainty</a:t>
            </a:r>
          </a:p>
          <a:p>
            <a:pPr lvl="1"/>
            <a:r>
              <a:rPr lang="en-US" dirty="0"/>
              <a:t>Personnel changes</a:t>
            </a:r>
          </a:p>
          <a:p>
            <a:pPr lvl="1"/>
            <a:r>
              <a:rPr lang="en-US" dirty="0"/>
              <a:t>Natural disasters</a:t>
            </a:r>
          </a:p>
          <a:p>
            <a:r>
              <a:rPr lang="en-US" dirty="0"/>
              <a:t>SMEs include: Core Team, Pavement and Bridge Management Team, John Moore, Megan McLain</a:t>
            </a:r>
          </a:p>
        </p:txBody>
      </p:sp>
    </p:spTree>
    <p:extLst>
      <p:ext uri="{BB962C8B-B14F-4D97-AF65-F5344CB8AC3E}">
        <p14:creationId xmlns:p14="http://schemas.microsoft.com/office/powerpoint/2010/main" val="258309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66" y="158039"/>
            <a:ext cx="8330879" cy="857250"/>
          </a:xfrm>
        </p:spPr>
        <p:txBody>
          <a:bodyPr/>
          <a:lstStyle/>
          <a:p>
            <a:r>
              <a:rPr lang="en-US" dirty="0"/>
              <a:t>Financial Plan &amp; 10-Year Investment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66" y="1400489"/>
            <a:ext cx="8686800" cy="4739759"/>
          </a:xfrm>
        </p:spPr>
        <p:txBody>
          <a:bodyPr/>
          <a:lstStyle/>
          <a:p>
            <a:r>
              <a:rPr lang="en-US" dirty="0"/>
              <a:t>The TAMP will address investment needs for pavements and bridges through 2028</a:t>
            </a:r>
          </a:p>
          <a:p>
            <a:r>
              <a:rPr lang="en-US" dirty="0"/>
              <a:t>Funding scenarios will be realistic but will also be tied to condition targets</a:t>
            </a:r>
          </a:p>
          <a:p>
            <a:r>
              <a:rPr lang="en-US" dirty="0"/>
              <a:t>SMEs in this area included:</a:t>
            </a:r>
          </a:p>
          <a:p>
            <a:pPr lvl="1"/>
            <a:r>
              <a:rPr lang="en-US" dirty="0"/>
              <a:t>Core Team</a:t>
            </a:r>
          </a:p>
          <a:p>
            <a:pPr lvl="1"/>
            <a:r>
              <a:rPr lang="en-US" dirty="0"/>
              <a:t>Robin Brewer</a:t>
            </a:r>
          </a:p>
          <a:p>
            <a:pPr lvl="1"/>
            <a:r>
              <a:rPr lang="en-US" dirty="0"/>
              <a:t>Bob </a:t>
            </a:r>
            <a:r>
              <a:rPr lang="en-US" dirty="0" err="1"/>
              <a:t>Drakeford</a:t>
            </a:r>
            <a:endParaRPr lang="en-US" dirty="0"/>
          </a:p>
          <a:p>
            <a:pPr lvl="1"/>
            <a:r>
              <a:rPr lang="en-US" dirty="0"/>
              <a:t>Jessica Scott</a:t>
            </a:r>
          </a:p>
        </p:txBody>
      </p:sp>
    </p:spTree>
    <p:extLst>
      <p:ext uri="{BB962C8B-B14F-4D97-AF65-F5344CB8AC3E}">
        <p14:creationId xmlns:p14="http://schemas.microsoft.com/office/powerpoint/2010/main" val="266573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64" y="1470829"/>
            <a:ext cx="8093413" cy="4724370"/>
          </a:xfrm>
        </p:spPr>
        <p:txBody>
          <a:bodyPr/>
          <a:lstStyle/>
          <a:p>
            <a:r>
              <a:rPr lang="en-US" dirty="0"/>
              <a:t>Pavement and bridge management systems will be updated</a:t>
            </a:r>
          </a:p>
          <a:p>
            <a:r>
              <a:rPr lang="en-US" dirty="0"/>
              <a:t>The TAMP will be resubmitted before June 30, 2019, and updated at least every 4 years afterward</a:t>
            </a:r>
          </a:p>
          <a:p>
            <a:r>
              <a:rPr lang="en-US" dirty="0"/>
              <a:t>Future TAMPs may address </a:t>
            </a:r>
          </a:p>
          <a:p>
            <a:pPr lvl="1"/>
            <a:r>
              <a:rPr lang="en-US" dirty="0"/>
              <a:t>Additional assets</a:t>
            </a:r>
          </a:p>
          <a:p>
            <a:pPr lvl="1"/>
            <a:r>
              <a:rPr lang="en-US" dirty="0"/>
              <a:t>Additional data on pavements and bridges</a:t>
            </a:r>
          </a:p>
          <a:p>
            <a:pPr lvl="1"/>
            <a:r>
              <a:rPr lang="en-US" dirty="0"/>
              <a:t>More accessible data</a:t>
            </a:r>
          </a:p>
        </p:txBody>
      </p:sp>
    </p:spTree>
    <p:extLst>
      <p:ext uri="{BB962C8B-B14F-4D97-AF65-F5344CB8AC3E}">
        <p14:creationId xmlns:p14="http://schemas.microsoft.com/office/powerpoint/2010/main" val="354148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This Mean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04" y="1127700"/>
            <a:ext cx="8837526" cy="5478423"/>
          </a:xfrm>
        </p:spPr>
        <p:txBody>
          <a:bodyPr/>
          <a:lstStyle/>
          <a:p>
            <a:r>
              <a:rPr lang="en-US" sz="3000" dirty="0"/>
              <a:t>Doing our jobs better – stronger/ faster/ smarter</a:t>
            </a:r>
          </a:p>
          <a:p>
            <a:r>
              <a:rPr lang="en-US" sz="3000" dirty="0"/>
              <a:t>Safer crews – less time in work zones reacting to pavement conditions</a:t>
            </a:r>
          </a:p>
          <a:p>
            <a:r>
              <a:rPr lang="en-US" sz="3000" dirty="0"/>
              <a:t>Better pavement and bridge conditions can lead to time and funding to address assets that traditionally receive less attention</a:t>
            </a:r>
          </a:p>
          <a:p>
            <a:r>
              <a:rPr lang="en-US" sz="3000" dirty="0"/>
              <a:t>Better investment decisions and funding will allow us to keep more pavements in better condition longer </a:t>
            </a:r>
          </a:p>
          <a:p>
            <a:r>
              <a:rPr lang="en-US" sz="3000" dirty="0"/>
              <a:t>Increase in numbers and types of preventive maintenance projects</a:t>
            </a:r>
          </a:p>
        </p:txBody>
      </p:sp>
    </p:spTree>
    <p:extLst>
      <p:ext uri="{BB962C8B-B14F-4D97-AF65-F5344CB8AC3E}">
        <p14:creationId xmlns:p14="http://schemas.microsoft.com/office/powerpoint/2010/main" val="379907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Topics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3924151"/>
          </a:xfrm>
        </p:spPr>
        <p:txBody>
          <a:bodyPr/>
          <a:lstStyle/>
          <a:p>
            <a:r>
              <a:rPr lang="en-US" dirty="0"/>
              <a:t>Motivation for Developing the TAMP</a:t>
            </a:r>
          </a:p>
          <a:p>
            <a:r>
              <a:rPr lang="en-US" dirty="0"/>
              <a:t>Federal TAMP Requirements</a:t>
            </a:r>
          </a:p>
          <a:p>
            <a:r>
              <a:rPr lang="en-US" dirty="0"/>
              <a:t>Other Federal Requirements Related to Asset Management</a:t>
            </a:r>
          </a:p>
          <a:p>
            <a:r>
              <a:rPr lang="en-US" dirty="0"/>
              <a:t>The TAMP Development Process</a:t>
            </a:r>
          </a:p>
          <a:p>
            <a:r>
              <a:rPr lang="en-US" dirty="0"/>
              <a:t>Potential Impacts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24746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This Mean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0053"/>
            <a:ext cx="8686800" cy="3701013"/>
          </a:xfrm>
        </p:spPr>
        <p:txBody>
          <a:bodyPr/>
          <a:lstStyle/>
          <a:p>
            <a:r>
              <a:rPr lang="en-US" dirty="0"/>
              <a:t>Pavement deterioration models will enable us to scope preventive maintenance, scheduling and planning for them with funding</a:t>
            </a:r>
          </a:p>
          <a:p>
            <a:r>
              <a:rPr lang="en-US" dirty="0"/>
              <a:t>Pavement preventive maintenance responsibilities will include making sure the projections are on track</a:t>
            </a:r>
          </a:p>
          <a:p>
            <a:r>
              <a:rPr lang="en-US" dirty="0"/>
              <a:t>FHWA will require a review to determine if we’re hitting 2 and 4-year pavement condition targets</a:t>
            </a:r>
          </a:p>
          <a:p>
            <a:r>
              <a:rPr lang="en-US" dirty="0"/>
              <a:t>Systematic preservation activities for bridges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9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Other States Doing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38472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Ohio DOT released this video to promote their new way of doing business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www.dot.state.oh.us/AssetManagement/preservation/Pages/Preservation-Video.aspx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0"/>
            <a:ext cx="4956478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TAMP?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3231654"/>
          </a:xfrm>
        </p:spPr>
        <p:txBody>
          <a:bodyPr/>
          <a:lstStyle/>
          <a:p>
            <a:r>
              <a:rPr lang="en-US" dirty="0"/>
              <a:t>A TAMP is:</a:t>
            </a:r>
          </a:p>
          <a:p>
            <a:pPr lvl="1"/>
            <a:r>
              <a:rPr lang="en-US" dirty="0"/>
              <a:t>A document outlining your 10-year investment strategies for preserving existing assets</a:t>
            </a:r>
          </a:p>
          <a:p>
            <a:r>
              <a:rPr lang="en-US" dirty="0"/>
              <a:t>It enables you to “tell your story”</a:t>
            </a:r>
          </a:p>
          <a:p>
            <a:r>
              <a:rPr lang="en-US" dirty="0"/>
              <a:t>It is data-driven and performance-based</a:t>
            </a:r>
          </a:p>
          <a:p>
            <a:r>
              <a:rPr lang="en-US" dirty="0"/>
              <a:t>It focuses on smart, long-term investments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27" y="5065716"/>
            <a:ext cx="205453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1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Prepare a TAMP?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693593"/>
          </a:xfrm>
        </p:spPr>
        <p:txBody>
          <a:bodyPr/>
          <a:lstStyle/>
          <a:p>
            <a:r>
              <a:rPr lang="en-US" dirty="0"/>
              <a:t>FHWA requires a TAMP under legislation</a:t>
            </a:r>
          </a:p>
          <a:p>
            <a:pPr lvl="1"/>
            <a:r>
              <a:rPr lang="en-US" dirty="0"/>
              <a:t>Initial TAMP due April 30, 2018</a:t>
            </a:r>
          </a:p>
          <a:p>
            <a:pPr lvl="1"/>
            <a:r>
              <a:rPr lang="en-US" dirty="0"/>
              <a:t>Fully-compliant TAMP due November 20, 2018</a:t>
            </a:r>
          </a:p>
          <a:p>
            <a:pPr lvl="1"/>
            <a:r>
              <a:rPr lang="en-US" dirty="0"/>
              <a:t>Must be updated at least every 4 years</a:t>
            </a:r>
          </a:p>
          <a:p>
            <a:r>
              <a:rPr lang="en-US" dirty="0"/>
              <a:t>But there are other reasons to develop a TAMP:</a:t>
            </a:r>
          </a:p>
          <a:p>
            <a:pPr lvl="1"/>
            <a:r>
              <a:rPr lang="en-US" dirty="0"/>
              <a:t>Demand on the system is increasing</a:t>
            </a:r>
          </a:p>
          <a:p>
            <a:pPr lvl="1"/>
            <a:r>
              <a:rPr lang="en-US" dirty="0"/>
              <a:t>Assets are aging</a:t>
            </a:r>
          </a:p>
          <a:p>
            <a:pPr lvl="1"/>
            <a:r>
              <a:rPr lang="en-US" dirty="0"/>
              <a:t>Funding doesn’t match needs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719" y="5468063"/>
            <a:ext cx="205453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216813"/>
          </a:xfrm>
        </p:spPr>
        <p:txBody>
          <a:bodyPr/>
          <a:lstStyle/>
          <a:p>
            <a:r>
              <a:rPr lang="en-US" dirty="0"/>
              <a:t>At a minimum, the TAMP must include:</a:t>
            </a:r>
          </a:p>
          <a:p>
            <a:pPr lvl="1"/>
            <a:r>
              <a:rPr lang="en-US" dirty="0"/>
              <a:t>Asset management objectives</a:t>
            </a:r>
          </a:p>
          <a:p>
            <a:pPr lvl="1"/>
            <a:r>
              <a:rPr lang="en-US" dirty="0"/>
              <a:t>Performance measures &amp; targets</a:t>
            </a:r>
          </a:p>
          <a:p>
            <a:pPr lvl="1"/>
            <a:r>
              <a:rPr lang="en-US" dirty="0"/>
              <a:t>A summary description of asset conditions</a:t>
            </a:r>
          </a:p>
          <a:p>
            <a:pPr lvl="1"/>
            <a:r>
              <a:rPr lang="en-US" dirty="0"/>
              <a:t>Gaps between actual &amp; desired performance</a:t>
            </a:r>
          </a:p>
          <a:p>
            <a:pPr lvl="1"/>
            <a:r>
              <a:rPr lang="en-US" dirty="0"/>
              <a:t>A life cycle plan</a:t>
            </a:r>
          </a:p>
          <a:p>
            <a:pPr lvl="1"/>
            <a:r>
              <a:rPr lang="en-US" dirty="0"/>
              <a:t>A risk management analysis</a:t>
            </a:r>
          </a:p>
          <a:p>
            <a:pPr lvl="1"/>
            <a:r>
              <a:rPr lang="en-US" dirty="0"/>
              <a:t>A financial plan</a:t>
            </a:r>
          </a:p>
          <a:p>
            <a:pPr lvl="1"/>
            <a:r>
              <a:rPr lang="en-US" dirty="0"/>
              <a:t>10-year investment strategies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72" y="4727371"/>
            <a:ext cx="266418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2708434"/>
          </a:xfrm>
        </p:spPr>
        <p:txBody>
          <a:bodyPr/>
          <a:lstStyle/>
          <a:p>
            <a:r>
              <a:rPr lang="en-US" dirty="0"/>
              <a:t>Minimum standards for pavement and bridge management systems to support the analysis</a:t>
            </a:r>
          </a:p>
          <a:p>
            <a:r>
              <a:rPr lang="en-US" dirty="0"/>
              <a:t>Minimum condition requirements for Interstate pavements and NHS bridge decks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1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Developing the TAMP?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2600712"/>
          </a:xfrm>
        </p:spPr>
        <p:txBody>
          <a:bodyPr/>
          <a:lstStyle/>
          <a:p>
            <a:r>
              <a:rPr lang="en-US" dirty="0"/>
              <a:t>Applied Pavement Technology, Inc. (APTech) is leading the effort, with support from:</a:t>
            </a:r>
          </a:p>
          <a:p>
            <a:pPr lvl="1"/>
            <a:r>
              <a:rPr lang="en-US" dirty="0" err="1"/>
              <a:t>CDMSmith</a:t>
            </a:r>
            <a:endParaRPr lang="en-US" dirty="0"/>
          </a:p>
          <a:p>
            <a:pPr lvl="1"/>
            <a:r>
              <a:rPr lang="en-US" dirty="0"/>
              <a:t>StarIsis</a:t>
            </a:r>
          </a:p>
          <a:p>
            <a:pPr lvl="1"/>
            <a:r>
              <a:rPr lang="en-US" dirty="0"/>
              <a:t>Albright Engineering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8" y="4474419"/>
            <a:ext cx="8529043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4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It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1154162"/>
          </a:xfrm>
        </p:spPr>
        <p:txBody>
          <a:bodyPr/>
          <a:lstStyle/>
          <a:p>
            <a:r>
              <a:rPr lang="en-US" dirty="0"/>
              <a:t>Draft submitted for review by March 1</a:t>
            </a:r>
          </a:p>
          <a:p>
            <a:r>
              <a:rPr lang="en-US" dirty="0"/>
              <a:t>Submitted to FHWA by April 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513" y="5440679"/>
            <a:ext cx="2112055" cy="1188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0003"/>
          <a:stretch/>
        </p:blipFill>
        <p:spPr>
          <a:xfrm>
            <a:off x="292608" y="2944882"/>
            <a:ext cx="8136657" cy="22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4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KYTC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68120"/>
            <a:ext cx="6873949" cy="52578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ea typeface="+mj-ea"/>
              </a:rPr>
              <a:t>Core Team</a:t>
            </a:r>
            <a:endParaRPr lang="en-US" sz="3200" dirty="0"/>
          </a:p>
          <a:p>
            <a:r>
              <a:rPr lang="en-US" sz="3200" dirty="0"/>
              <a:t>Jason Siwula, Project Manager</a:t>
            </a:r>
          </a:p>
          <a:p>
            <a:r>
              <a:rPr lang="en-US" sz="3200" dirty="0"/>
              <a:t>Jon Wilcoxson</a:t>
            </a:r>
          </a:p>
          <a:p>
            <a:r>
              <a:rPr lang="en-US" sz="3200" dirty="0"/>
              <a:t>Tracy </a:t>
            </a:r>
            <a:r>
              <a:rPr lang="en-US" sz="3200" dirty="0" err="1"/>
              <a:t>Nowaczyk</a:t>
            </a:r>
            <a:endParaRPr lang="en-US" sz="3200" dirty="0"/>
          </a:p>
          <a:p>
            <a:r>
              <a:rPr lang="en-US" sz="3200" dirty="0"/>
              <a:t>Erin Van Zee</a:t>
            </a:r>
          </a:p>
          <a:p>
            <a:r>
              <a:rPr lang="en-US" sz="3200" dirty="0"/>
              <a:t>Evan Dick</a:t>
            </a:r>
          </a:p>
          <a:p>
            <a:r>
              <a:rPr lang="en-US" sz="3200" dirty="0"/>
              <a:t>Josh Rogers</a:t>
            </a:r>
          </a:p>
        </p:txBody>
      </p:sp>
    </p:spTree>
    <p:extLst>
      <p:ext uri="{BB962C8B-B14F-4D97-AF65-F5344CB8AC3E}">
        <p14:creationId xmlns:p14="http://schemas.microsoft.com/office/powerpoint/2010/main" val="2302475727"/>
      </p:ext>
    </p:extLst>
  </p:cSld>
  <p:clrMapOvr>
    <a:masterClrMapping/>
  </p:clrMapOvr>
</p:sld>
</file>

<file path=ppt/theme/theme1.xml><?xml version="1.0" encoding="utf-8"?>
<a:theme xmlns:a="http://schemas.openxmlformats.org/drawingml/2006/main" name="1_Roads_Vers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PR #4 Webinar Template2.pptx" id="{9D8187A9-28E9-4313-B6E4-84D1531A9926}" vid="{7D9087D0-1FD6-4506-867C-B62B91CDDB38}"/>
    </a:ext>
  </a:extLst>
</a:theme>
</file>

<file path=ppt/theme/theme2.xml><?xml version="1.0" encoding="utf-8"?>
<a:theme xmlns:a="http://schemas.openxmlformats.org/drawingml/2006/main" name="Roads_Vers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PR #4 Webinar Template2.pptx" id="{9D8187A9-28E9-4313-B6E4-84D1531A9926}" vid="{7D9087D0-1FD6-4506-867C-B62B91CDDB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6BF66AAB-F329-44AA-B5A7-ED44BDA84BC1}"/>
</file>

<file path=customXml/itemProps2.xml><?xml version="1.0" encoding="utf-8"?>
<ds:datastoreItem xmlns:ds="http://schemas.openxmlformats.org/officeDocument/2006/customXml" ds:itemID="{E2F3A54B-8673-40FB-BFF6-C5263C379BC4}"/>
</file>

<file path=customXml/itemProps3.xml><?xml version="1.0" encoding="utf-8"?>
<ds:datastoreItem xmlns:ds="http://schemas.openxmlformats.org/officeDocument/2006/customXml" ds:itemID="{D1D95742-07CB-4C90-A47C-3D162875DC7F}"/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786</Words>
  <Application>Microsoft Office PowerPoint</Application>
  <PresentationFormat>On-screen Show (4:3)</PresentationFormat>
  <Paragraphs>133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1_Roads_Version1</vt:lpstr>
      <vt:lpstr>Roads_Version1</vt:lpstr>
      <vt:lpstr>KYTC TAMP Development</vt:lpstr>
      <vt:lpstr>Presentation Topics</vt:lpstr>
      <vt:lpstr>What Is A TAMP?</vt:lpstr>
      <vt:lpstr>Why Prepare a TAMP?</vt:lpstr>
      <vt:lpstr>What Is Required?</vt:lpstr>
      <vt:lpstr>Additional Requirements</vt:lpstr>
      <vt:lpstr>Who Is Developing the TAMP?</vt:lpstr>
      <vt:lpstr>When Will It Be Done?</vt:lpstr>
      <vt:lpstr>KYTC Team</vt:lpstr>
      <vt:lpstr>TAMP Chapters</vt:lpstr>
      <vt:lpstr>Introduction</vt:lpstr>
      <vt:lpstr>Objectives</vt:lpstr>
      <vt:lpstr>Inventory and Condition</vt:lpstr>
      <vt:lpstr>Life Cycle Plan</vt:lpstr>
      <vt:lpstr>Risk Analysis</vt:lpstr>
      <vt:lpstr>Types of Risks</vt:lpstr>
      <vt:lpstr>Financial Plan &amp; 10-Year Investment Strategy</vt:lpstr>
      <vt:lpstr>Planned Enhancements</vt:lpstr>
      <vt:lpstr>What Could This Mean For You?</vt:lpstr>
      <vt:lpstr>What Could This Mean For You?</vt:lpstr>
      <vt:lpstr>Are Other States Doing This?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Asset Management Plan for KYTC</dc:title>
  <dc:creator>Nancy Albright</dc:creator>
  <cp:lastModifiedBy>Drury, Erika B (KYTC)</cp:lastModifiedBy>
  <cp:revision>56</cp:revision>
  <dcterms:created xsi:type="dcterms:W3CDTF">2018-01-28T15:21:54Z</dcterms:created>
  <dcterms:modified xsi:type="dcterms:W3CDTF">2018-02-05T13:25:13Z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